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0" r:id="rId2"/>
    <p:sldId id="285" r:id="rId3"/>
    <p:sldId id="363" r:id="rId4"/>
    <p:sldId id="386" r:id="rId5"/>
    <p:sldId id="400" r:id="rId6"/>
    <p:sldId id="379" r:id="rId7"/>
    <p:sldId id="398" r:id="rId8"/>
    <p:sldId id="402" r:id="rId9"/>
    <p:sldId id="370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275" r:id="rId18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C52"/>
    <a:srgbClr val="ECECEC"/>
    <a:srgbClr val="8B8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86770" autoAdjust="0"/>
  </p:normalViewPr>
  <p:slideViewPr>
    <p:cSldViewPr snapToGrid="0" snapToObjects="1">
      <p:cViewPr varScale="1">
        <p:scale>
          <a:sx n="81" d="100"/>
          <a:sy n="81" d="100"/>
        </p:scale>
        <p:origin x="856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854E3-1497-0744-B040-5DF6365302EA}" type="datetimeFigureOut">
              <a:rPr lang="fr-FR" smtClean="0"/>
              <a:t>16/02/2018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ACB88-655A-8D4C-8CE5-2E237B6CFA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3158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22894-B65C-E342-8D31-57D034836A37}" type="datetimeFigureOut">
              <a:rPr lang="fr-FR" smtClean="0"/>
              <a:t>16/02/2018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15FA4-1F4D-404B-A8E0-BB6BD6487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3909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15FA4-1F4D-404B-A8E0-BB6BD6487B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829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15FA4-1F4D-404B-A8E0-BB6BD6487B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08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  5" descr="imag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6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809218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9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01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70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53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939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ril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5967" r="27803" b="19291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6" name="Image 5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18" y="1856869"/>
            <a:ext cx="579967" cy="579967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4624651" y="1841522"/>
            <a:ext cx="610660" cy="610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542516"/>
            <a:ext cx="7772400" cy="569387"/>
          </a:xfrm>
        </p:spPr>
        <p:txBody>
          <a:bodyPr/>
          <a:lstStyle>
            <a:lvl1pPr algn="ctr">
              <a:defRPr sz="37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1051" y="1998928"/>
            <a:ext cx="677863" cy="292388"/>
          </a:xfrm>
        </p:spPr>
        <p:txBody>
          <a:bodyPr/>
          <a:lstStyle>
            <a:lvl1pPr algn="ctr">
              <a:defRPr sz="19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9" name="Ellipse 18"/>
          <p:cNvSpPr/>
          <p:nvPr userDrawn="1"/>
        </p:nvSpPr>
        <p:spPr>
          <a:xfrm>
            <a:off x="4507179" y="3253780"/>
            <a:ext cx="129642" cy="12964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95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58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0565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39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60721rte_albertville29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13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339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912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chapitre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" y="-1"/>
            <a:ext cx="9143539" cy="5143501"/>
          </a:xfrm>
          <a:prstGeom prst="rect">
            <a:avLst/>
          </a:prstGeom>
        </p:spPr>
      </p:pic>
      <p:sp>
        <p:nvSpPr>
          <p:cNvPr id="7" name="Ellipse 6"/>
          <p:cNvSpPr/>
          <p:nvPr userDrawn="1"/>
        </p:nvSpPr>
        <p:spPr>
          <a:xfrm>
            <a:off x="1129611" y="1931856"/>
            <a:ext cx="1105984" cy="11059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0960" y="2230933"/>
            <a:ext cx="5857240" cy="507831"/>
          </a:xfrm>
        </p:spPr>
        <p:txBody>
          <a:bodyPr/>
          <a:lstStyle>
            <a:lvl1pPr algn="l">
              <a:defRPr sz="3300" cap="none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du sous-chapitre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29612" y="2254016"/>
            <a:ext cx="1098342" cy="461665"/>
          </a:xfrm>
        </p:spPr>
        <p:txBody>
          <a:bodyPr/>
          <a:lstStyle>
            <a:lvl1pPr algn="ctr">
              <a:defRPr sz="30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1596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809218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180687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  3"/>
          <p:cNvSpPr>
            <a:spLocks noGrp="1"/>
          </p:cNvSpPr>
          <p:nvPr>
            <p:ph type="pic" sz="quarter" idx="14"/>
          </p:nvPr>
        </p:nvSpPr>
        <p:spPr>
          <a:xfrm>
            <a:off x="5492750" y="1625600"/>
            <a:ext cx="3194050" cy="14922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4612" y="1585533"/>
            <a:ext cx="4526028" cy="181588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11" name="Espace réservé du tableau 10"/>
          <p:cNvSpPr>
            <a:spLocks noGrp="1"/>
          </p:cNvSpPr>
          <p:nvPr>
            <p:ph type="tbl" sz="quarter" idx="15"/>
          </p:nvPr>
        </p:nvSpPr>
        <p:spPr>
          <a:xfrm>
            <a:off x="5492751" y="3311525"/>
            <a:ext cx="3194050" cy="1200150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endParaRPr lang="fr-FR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4249257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 userDrawn="1"/>
        </p:nvSpPr>
        <p:spPr>
          <a:xfrm>
            <a:off x="3685815" y="1110774"/>
            <a:ext cx="1772236" cy="1864462"/>
          </a:xfrm>
          <a:prstGeom prst="rect">
            <a:avLst/>
          </a:prstGeom>
          <a:solidFill>
            <a:srgbClr val="00A6D9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19" name="Image 18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05" y="924168"/>
            <a:ext cx="2118856" cy="223219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6321470" y="1110774"/>
            <a:ext cx="1772236" cy="1864462"/>
          </a:xfrm>
          <a:prstGeom prst="rect">
            <a:avLst/>
          </a:prstGeom>
          <a:solidFill>
            <a:srgbClr val="ECECEC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pic>
        <p:nvPicPr>
          <p:cNvPr id="21" name="Image 20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71" y="924168"/>
            <a:ext cx="2118856" cy="2232190"/>
          </a:xfrm>
          <a:prstGeom prst="rect">
            <a:avLst/>
          </a:prstGeom>
        </p:spPr>
      </p:pic>
      <p:sp>
        <p:nvSpPr>
          <p:cNvPr id="22" name="ZoneTexte 21"/>
          <p:cNvSpPr txBox="1"/>
          <p:nvPr userDrawn="1"/>
        </p:nvSpPr>
        <p:spPr>
          <a:xfrm>
            <a:off x="1047938" y="1110774"/>
            <a:ext cx="1772236" cy="1864462"/>
          </a:xfrm>
          <a:prstGeom prst="rect">
            <a:avLst/>
          </a:prstGeom>
          <a:solidFill>
            <a:srgbClr val="8B8B8A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10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23" name="Image 22" descr="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9" y="924168"/>
            <a:ext cx="2118856" cy="2232190"/>
          </a:xfrm>
          <a:prstGeom prst="rect">
            <a:avLst/>
          </a:prstGeom>
        </p:spPr>
      </p:pic>
      <p:pic>
        <p:nvPicPr>
          <p:cNvPr id="24" name="Image 23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89" y="1939962"/>
            <a:ext cx="211322" cy="199662"/>
          </a:xfrm>
          <a:prstGeom prst="rect">
            <a:avLst/>
          </a:prstGeom>
        </p:spPr>
      </p:pic>
      <p:pic>
        <p:nvPicPr>
          <p:cNvPr id="25" name="Image 24" descr="f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55" y="1939962"/>
            <a:ext cx="211322" cy="19966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514499"/>
            <a:ext cx="9144000" cy="629002"/>
          </a:xfrm>
          <a:prstGeom prst="rect">
            <a:avLst/>
          </a:prstGeom>
          <a:solidFill>
            <a:srgbClr val="00A6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-1" y="3318934"/>
            <a:ext cx="9144002" cy="1297518"/>
          </a:xfrm>
          <a:solidFill>
            <a:srgbClr val="00A6D9"/>
          </a:solidFill>
        </p:spPr>
        <p:txBody>
          <a:bodyPr lIns="720000" rIns="720000" anchor="b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600" b="0" cap="none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 smtClean="0"/>
              <a:t>Cliquez pour modifier les styles du texte du </a:t>
            </a:r>
            <a:r>
              <a:rPr lang="fr-FR" dirty="0" err="1" smtClean="0"/>
              <a:t>masqueCliquez</a:t>
            </a:r>
            <a:r>
              <a:rPr lang="fr-FR" dirty="0" smtClean="0"/>
              <a:t>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116840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811280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6455256" y="1975576"/>
            <a:ext cx="1503680" cy="153888"/>
          </a:xfrm>
        </p:spPr>
        <p:txBody>
          <a:bodyPr anchor="ctr" anchorCtr="0"/>
          <a:lstStyle>
            <a:lvl1pPr algn="ctr">
              <a:defRPr sz="1000" b="0">
                <a:solidFill>
                  <a:schemeClr val="tx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r-FR" dirty="0" smtClean="0"/>
              <a:t>Étape</a:t>
            </a:r>
            <a:endParaRPr lang="fr-FR" dirty="0"/>
          </a:p>
        </p:txBody>
      </p:sp>
      <p:pic>
        <p:nvPicPr>
          <p:cNvPr id="28" name="Image 27" descr="Sans titre-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1" y="3479290"/>
            <a:ext cx="278299" cy="278299"/>
          </a:xfrm>
          <a:prstGeom prst="rect">
            <a:avLst/>
          </a:prstGeom>
        </p:spPr>
      </p:pic>
      <p:sp>
        <p:nvSpPr>
          <p:cNvPr id="29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75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  <p:sp>
        <p:nvSpPr>
          <p:cNvPr id="7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363366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</a:t>
            </a:r>
            <a:r>
              <a:rPr lang="fr-FR" dirty="0" err="1" smtClean="0"/>
              <a:t>slide</a:t>
            </a:r>
            <a:endParaRPr lang="fr-FR" dirty="0"/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594612" y="858850"/>
            <a:ext cx="8092188" cy="369332"/>
          </a:xfrm>
        </p:spPr>
        <p:txBody>
          <a:bodyPr/>
          <a:lstStyle>
            <a:lvl1pPr algn="ctr">
              <a:spcAft>
                <a:spcPts val="800"/>
              </a:spcAft>
              <a:defRPr sz="2400" b="0" cap="none">
                <a:solidFill>
                  <a:srgbClr val="574C52"/>
                </a:solidFill>
              </a:defRPr>
            </a:lvl1pPr>
            <a:lvl2pPr algn="ctr">
              <a:defRPr sz="2400">
                <a:solidFill>
                  <a:srgbClr val="574C5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0458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Etienne FOLLET 19775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uise ALLAVOINE PH9490130LO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3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Olivier Banon - à recadrer PH7182596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 lafontan.com -09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7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eignettelafontan.co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769394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388939" y="316905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3549382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4534510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grille noir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4343" r="27214" b="209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 7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20675"/>
            <a:ext cx="1296988" cy="1296988"/>
          </a:xfrm>
          <a:prstGeom prst="rect">
            <a:avLst/>
          </a:prstGeom>
        </p:spPr>
      </p:pic>
      <p:sp>
        <p:nvSpPr>
          <p:cNvPr id="5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8939" y="2068044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8939" y="2448374"/>
            <a:ext cx="8366125" cy="839546"/>
          </a:xfrm>
        </p:spPr>
        <p:txBody>
          <a:bodyPr/>
          <a:lstStyle>
            <a:lvl1pPr algn="ctr">
              <a:lnSpc>
                <a:spcPts val="3200"/>
              </a:lnSpc>
              <a:spcAft>
                <a:spcPts val="0"/>
              </a:spcAft>
              <a:defRPr sz="3400" b="1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deux lignes</a:t>
            </a:r>
            <a:endParaRPr lang="fr-FR" dirty="0"/>
          </a:p>
        </p:txBody>
      </p:sp>
      <p:sp>
        <p:nvSpPr>
          <p:cNvPr id="9" name="Espace réservé du texte 13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9" y="3433502"/>
            <a:ext cx="8366125" cy="184666"/>
          </a:xfrm>
        </p:spPr>
        <p:txBody>
          <a:bodyPr/>
          <a:lstStyle>
            <a:lvl1pPr algn="ctr">
              <a:spcAft>
                <a:spcPts val="1600"/>
              </a:spcAft>
              <a:defRPr sz="1200" b="0" cap="none" spc="-100"/>
            </a:lvl1pPr>
            <a:lvl2pPr algn="ctr">
              <a:lnSpc>
                <a:spcPts val="3200"/>
              </a:lnSpc>
              <a:spcAft>
                <a:spcPts val="1400"/>
              </a:spcAft>
              <a:defRPr sz="3400" b="1" spc="-100" baseline="0"/>
            </a:lvl2pPr>
            <a:lvl3pPr algn="ctr">
              <a:lnSpc>
                <a:spcPct val="100000"/>
              </a:lnSpc>
              <a:spcAft>
                <a:spcPts val="0"/>
              </a:spcAft>
              <a:defRPr sz="1200" spc="-1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747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94612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PROMETHEUS- 04/10/2017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594612" y="891259"/>
            <a:ext cx="8092188" cy="400110"/>
          </a:xfrm>
        </p:spPr>
        <p:txBody>
          <a:bodyPr/>
          <a:lstStyle>
            <a:lvl1pPr algn="ctr">
              <a:spcAft>
                <a:spcPts val="800"/>
              </a:spcAft>
              <a:defRPr sz="2600" cap="none"/>
            </a:lvl1pPr>
            <a:lvl2pPr algn="ctr">
              <a:defRPr sz="2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fr-FR" dirty="0" smtClean="0"/>
              <a:t>Sommaire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3563888" y="1630545"/>
            <a:ext cx="2774858" cy="595035"/>
          </a:xfrm>
        </p:spPr>
        <p:txBody>
          <a:bodyPr/>
          <a:lstStyle>
            <a:lvl1pPr>
              <a:lnSpc>
                <a:spcPts val="1500"/>
              </a:lnSpc>
              <a:spcAft>
                <a:spcPts val="200"/>
              </a:spcAft>
              <a:defRPr lang="fr-FR" sz="1400" smtClean="0"/>
            </a:lvl1pPr>
            <a:lvl2pPr>
              <a:spcAft>
                <a:spcPts val="1200"/>
              </a:spcAft>
              <a:defRPr sz="1200"/>
            </a:lvl2pPr>
          </a:lstStyle>
          <a:p>
            <a:pPr lvl="0"/>
            <a:r>
              <a:rPr lang="fr-FR" dirty="0" smtClean="0"/>
              <a:t>1.</a:t>
            </a:r>
            <a:br>
              <a:rPr lang="fr-FR" dirty="0" smtClean="0"/>
            </a:br>
            <a:r>
              <a:rPr lang="fr-FR" sz="1400" dirty="0" smtClean="0">
                <a:solidFill>
                  <a:prstClr val="black"/>
                </a:solidFill>
                <a:latin typeface="ArialMT"/>
              </a:rPr>
              <a:t>Titre du chapitre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Titre de sous-chapitre sur une ligne</a:t>
            </a:r>
            <a:endParaRPr lang="fr-FR" dirty="0"/>
          </a:p>
        </p:txBody>
      </p:sp>
      <p:pic>
        <p:nvPicPr>
          <p:cNvPr id="15" name="Image 1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3" y="402035"/>
            <a:ext cx="443206" cy="431334"/>
          </a:xfrm>
          <a:prstGeom prst="rect">
            <a:avLst/>
          </a:prstGeom>
        </p:spPr>
      </p:pic>
      <p:pic>
        <p:nvPicPr>
          <p:cNvPr id="9" name="Image 8" descr="RTE_LogoSeul_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115839"/>
            <a:ext cx="735508" cy="7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350008"/>
            <a:ext cx="8229600" cy="4308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612" y="1585533"/>
            <a:ext cx="8092188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 smtClean="0"/>
              <a:t>Cliquez pour modifier les styles du texte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52917" y="4800784"/>
            <a:ext cx="2267801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D67FCB91-9227-DE41-902C-B9B73C645121}" type="datetime1">
              <a:rPr lang="fr-FR" smtClean="0"/>
              <a:t>16/02/2018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9978" y="4800784"/>
            <a:ext cx="2895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 kern="1200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fr-FR" dirty="0" smtClean="0"/>
              <a:t>Titre de la présentation - date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800784"/>
            <a:ext cx="2133600" cy="15006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b="1" spc="-10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fld id="{59894E3C-CCE6-F242-84E3-BCBDD257A1E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28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58" r:id="rId8"/>
    <p:sldLayoutId id="2147483656" r:id="rId9"/>
    <p:sldLayoutId id="2147483667" r:id="rId10"/>
    <p:sldLayoutId id="2147483657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50" r:id="rId23"/>
    <p:sldLayoutId id="2147483665" r:id="rId24"/>
    <p:sldLayoutId id="2147483659" r:id="rId25"/>
    <p:sldLayoutId id="2147483666" r:id="rId2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800" b="1" kern="1200" cap="all" spc="-100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0" indent="0" algn="l" defTabSz="457200" rtl="0" eaLnBrk="1" latinLnBrk="0" hangingPunct="1">
        <a:spcBef>
          <a:spcPts val="0"/>
        </a:spcBef>
        <a:spcAft>
          <a:spcPts val="500"/>
        </a:spcAft>
        <a:buFont typeface="Arial"/>
        <a:buNone/>
        <a:defRPr sz="2000" b="1" kern="1200" cap="all" spc="-100">
          <a:solidFill>
            <a:schemeClr val="tx1"/>
          </a:solidFill>
          <a:latin typeface="Verdana"/>
          <a:ea typeface="+mn-ea"/>
          <a:cs typeface="Verdana"/>
        </a:defRPr>
      </a:lvl1pPr>
      <a:lvl2pPr marL="0" indent="0" algn="just" defTabSz="457200" rtl="0" eaLnBrk="1" latinLnBrk="0" hangingPunct="1">
        <a:spcBef>
          <a:spcPts val="0"/>
        </a:spcBef>
        <a:spcAft>
          <a:spcPts val="800"/>
        </a:spcAft>
        <a:buFont typeface="Arial"/>
        <a:buNone/>
        <a:defRPr sz="1700" kern="1200" spc="-100">
          <a:solidFill>
            <a:schemeClr val="tx1"/>
          </a:solidFill>
          <a:latin typeface="Verdana"/>
          <a:ea typeface="+mn-ea"/>
          <a:cs typeface="Verdana"/>
        </a:defRPr>
      </a:lvl2pPr>
      <a:lvl3pPr marL="0" indent="0" algn="just" defTabSz="457200" rtl="0" eaLnBrk="1" latinLnBrk="0" hangingPunct="1">
        <a:spcBef>
          <a:spcPts val="0"/>
        </a:spcBef>
        <a:spcAft>
          <a:spcPts val="6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3pPr>
      <a:lvl4pPr marL="0" indent="0" algn="just" defTabSz="457200" rtl="0" eaLnBrk="1" latinLnBrk="0" hangingPunct="1">
        <a:spcBef>
          <a:spcPts val="0"/>
        </a:spcBef>
        <a:spcAft>
          <a:spcPts val="400"/>
        </a:spcAft>
        <a:buFont typeface="Arial"/>
        <a:buNone/>
        <a:defRPr sz="1400" kern="1200" spc="-100">
          <a:solidFill>
            <a:schemeClr val="tx1"/>
          </a:solidFill>
          <a:latin typeface="Verdana"/>
          <a:ea typeface="+mn-ea"/>
          <a:cs typeface="Verdana"/>
        </a:defRPr>
      </a:lvl4pPr>
      <a:lvl5pPr marL="0" indent="0" algn="just" defTabSz="457200" rtl="0" eaLnBrk="1" latinLnBrk="0" hangingPunct="1">
        <a:spcBef>
          <a:spcPts val="0"/>
        </a:spcBef>
        <a:buFont typeface="Arial"/>
        <a:buNone/>
        <a:defRPr sz="1000" kern="1200" spc="-1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6"/>
          </p:nvPr>
        </p:nvSpPr>
        <p:spPr>
          <a:xfrm>
            <a:off x="388939" y="1529329"/>
            <a:ext cx="8366125" cy="184666"/>
          </a:xfrm>
        </p:spPr>
        <p:txBody>
          <a:bodyPr/>
          <a:lstStyle/>
          <a:p>
            <a:r>
              <a:rPr lang="fr-FR" dirty="0" smtClean="0"/>
              <a:t>15/12/2017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7"/>
          </p:nvPr>
        </p:nvSpPr>
        <p:spPr>
          <a:xfrm>
            <a:off x="388939" y="2448374"/>
            <a:ext cx="8366125" cy="410369"/>
          </a:xfrm>
        </p:spPr>
        <p:txBody>
          <a:bodyPr/>
          <a:lstStyle/>
          <a:p>
            <a:r>
              <a:rPr lang="fr-FR" dirty="0" smtClean="0"/>
              <a:t>PowerShell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smtClean="0"/>
              <a:t>Seif KAROUI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4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Commandes de base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1585533"/>
            <a:ext cx="8092188" cy="2911053"/>
          </a:xfrm>
        </p:spPr>
        <p:txBody>
          <a:bodyPr/>
          <a:lstStyle/>
          <a:p>
            <a:r>
              <a:rPr lang="fr-FR" dirty="0" err="1" smtClean="0"/>
              <a:t>Get</a:t>
            </a:r>
            <a:r>
              <a:rPr lang="fr-FR" dirty="0" smtClean="0"/>
              <a:t>-alias</a:t>
            </a:r>
          </a:p>
          <a:p>
            <a:r>
              <a:rPr lang="fr-FR" dirty="0" smtClean="0"/>
              <a:t>FINDSTR</a:t>
            </a:r>
          </a:p>
          <a:p>
            <a:r>
              <a:rPr lang="fr-FR" dirty="0" smtClean="0"/>
              <a:t>GET-ALIAS -?</a:t>
            </a:r>
          </a:p>
          <a:p>
            <a:r>
              <a:rPr lang="fr-FR" dirty="0" smtClean="0"/>
              <a:t>PS |FINDSTR ..</a:t>
            </a:r>
          </a:p>
          <a:p>
            <a:r>
              <a:rPr lang="fr-FR" dirty="0" smtClean="0"/>
              <a:t>NETSTAT –a |</a:t>
            </a:r>
            <a:r>
              <a:rPr lang="fr-FR" dirty="0" err="1" smtClean="0"/>
              <a:t>findstr</a:t>
            </a:r>
            <a:endParaRPr lang="fr-FR" dirty="0"/>
          </a:p>
          <a:p>
            <a:r>
              <a:rPr lang="fr-FR" dirty="0" smtClean="0"/>
              <a:t>H</a:t>
            </a:r>
          </a:p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useR</a:t>
            </a:r>
            <a:endParaRPr lang="fr-FR" dirty="0" smtClean="0"/>
          </a:p>
          <a:p>
            <a:r>
              <a:rPr lang="fr-FR" dirty="0" err="1" smtClean="0"/>
              <a:t>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62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err="1" smtClean="0"/>
              <a:t>Syntax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1585533"/>
            <a:ext cx="8092188" cy="3282950"/>
          </a:xfrm>
        </p:spPr>
        <p:txBody>
          <a:bodyPr/>
          <a:lstStyle/>
          <a:p>
            <a:r>
              <a:rPr lang="fr-FR" dirty="0" smtClean="0"/>
              <a:t>CMDLET  (import-module)</a:t>
            </a:r>
          </a:p>
          <a:p>
            <a:endParaRPr lang="fr-FR" dirty="0" smtClean="0"/>
          </a:p>
          <a:p>
            <a:r>
              <a:rPr lang="fr-FR" dirty="0" smtClean="0"/>
              <a:t>SYNTAX:</a:t>
            </a:r>
          </a:p>
          <a:p>
            <a:r>
              <a:rPr lang="fr-FR" dirty="0" smtClean="0"/>
              <a:t>Verbe-NOM</a:t>
            </a:r>
          </a:p>
          <a:p>
            <a:r>
              <a:rPr lang="fr-FR" dirty="0" smtClean="0"/>
              <a:t>GET (GET-CHILDITEM)</a:t>
            </a:r>
          </a:p>
          <a:p>
            <a:r>
              <a:rPr lang="fr-FR" dirty="0" smtClean="0"/>
              <a:t>SET (SET-DATE)</a:t>
            </a:r>
          </a:p>
          <a:p>
            <a:r>
              <a:rPr lang="fr-FR" dirty="0" smtClean="0"/>
              <a:t>REMOVE (REMOVE-MODULE)</a:t>
            </a:r>
          </a:p>
          <a:p>
            <a:r>
              <a:rPr lang="fr-FR" dirty="0" smtClean="0"/>
              <a:t>FORMAT (FORMAT-LIST)</a:t>
            </a:r>
          </a:p>
          <a:p>
            <a:r>
              <a:rPr lang="fr-FR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29465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POWERSHELL ISE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1657246"/>
            <a:ext cx="8092188" cy="1051570"/>
          </a:xfrm>
        </p:spPr>
        <p:txBody>
          <a:bodyPr/>
          <a:lstStyle/>
          <a:p>
            <a:r>
              <a:rPr lang="fr-FR" dirty="0" smtClean="0"/>
              <a:t>Modules</a:t>
            </a:r>
          </a:p>
          <a:p>
            <a:r>
              <a:rPr lang="fr-FR" dirty="0" smtClean="0"/>
              <a:t>Commandes</a:t>
            </a:r>
          </a:p>
          <a:p>
            <a:r>
              <a:rPr lang="fr-FR" dirty="0" smtClean="0"/>
              <a:t>AUTOCOMPLETE</a:t>
            </a:r>
          </a:p>
        </p:txBody>
      </p:sp>
    </p:spTree>
    <p:extLst>
      <p:ext uri="{BB962C8B-B14F-4D97-AF65-F5344CB8AC3E}">
        <p14:creationId xmlns:p14="http://schemas.microsoft.com/office/powerpoint/2010/main" val="163673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EXERCICE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938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Manipulation des objets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29074" y="1210057"/>
            <a:ext cx="8092188" cy="3898503"/>
          </a:xfrm>
        </p:spPr>
        <p:txBody>
          <a:bodyPr/>
          <a:lstStyle/>
          <a:p>
            <a:r>
              <a:rPr lang="fr-FR" dirty="0" smtClean="0"/>
              <a:t>STRUCTURE:</a:t>
            </a:r>
          </a:p>
          <a:p>
            <a:r>
              <a:rPr lang="fr-FR" dirty="0" smtClean="0"/>
              <a:t>COMMANDE - &gt; Résultats EN FORME OBJECT:VALEUR</a:t>
            </a:r>
          </a:p>
          <a:p>
            <a:r>
              <a:rPr lang="fr-FR" dirty="0" smtClean="0"/>
              <a:t>OBJECT: NOM_OBJET</a:t>
            </a:r>
          </a:p>
          <a:p>
            <a:r>
              <a:rPr lang="fr-FR" dirty="0"/>
              <a:t>VALEUR d’OBJET: $_.</a:t>
            </a:r>
            <a:r>
              <a:rPr lang="fr-FR" dirty="0" smtClean="0"/>
              <a:t>OBJET</a:t>
            </a:r>
          </a:p>
          <a:p>
            <a:endParaRPr lang="fr-FR" dirty="0" smtClean="0"/>
          </a:p>
          <a:p>
            <a:r>
              <a:rPr lang="fr-FR" dirty="0" smtClean="0"/>
              <a:t>Commande |</a:t>
            </a:r>
            <a:r>
              <a:rPr lang="fr-FR" dirty="0" err="1" smtClean="0"/>
              <a:t>get-members</a:t>
            </a:r>
            <a:r>
              <a:rPr lang="fr-FR" dirty="0" smtClean="0"/>
              <a:t> (voir toutes les propriétés et les </a:t>
            </a:r>
            <a:r>
              <a:rPr lang="fr-FR" dirty="0" err="1" smtClean="0"/>
              <a:t>methodes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Commande  | </a:t>
            </a:r>
            <a:r>
              <a:rPr lang="fr-FR" dirty="0" err="1" smtClean="0"/>
              <a:t>Where-object</a:t>
            </a:r>
            <a:r>
              <a:rPr lang="fr-FR" dirty="0"/>
              <a:t> </a:t>
            </a:r>
            <a:r>
              <a:rPr lang="fr-FR" dirty="0" smtClean="0"/>
              <a:t>{$_.OBJECT –GT VALEUR} | SELECT-OBJECT NOM_OBJET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9405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Manipulation des objets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29074" y="1210057"/>
            <a:ext cx="8092188" cy="3535364"/>
          </a:xfrm>
        </p:spPr>
        <p:txBody>
          <a:bodyPr/>
          <a:lstStyle/>
          <a:p>
            <a:r>
              <a:rPr lang="en-US" dirty="0"/>
              <a:t> Get-</a:t>
            </a:r>
            <a:r>
              <a:rPr lang="en-US" dirty="0" err="1"/>
              <a:t>PSDrive</a:t>
            </a:r>
            <a:r>
              <a:rPr lang="en-US" dirty="0"/>
              <a:t> |Select-Object Root |Where-Object {$_.Root -</a:t>
            </a:r>
            <a:r>
              <a:rPr lang="en-US" dirty="0" err="1"/>
              <a:t>ceq</a:t>
            </a:r>
            <a:r>
              <a:rPr lang="en-US" dirty="0"/>
              <a:t> "P:\"} 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GET-PSDRIVE |WHERE-OBJECT {$_.FREE/1gb –gt 1} |SELECT-OBJECT NAME</a:t>
            </a:r>
          </a:p>
          <a:p>
            <a:endParaRPr lang="fr-FR" dirty="0"/>
          </a:p>
          <a:p>
            <a:r>
              <a:rPr lang="fr-FR" dirty="0" smtClean="0"/>
              <a:t>Alias:</a:t>
            </a:r>
          </a:p>
          <a:p>
            <a:r>
              <a:rPr lang="fr-FR" dirty="0" smtClean="0"/>
              <a:t>WHERE-OBJECT = ?           </a:t>
            </a:r>
          </a:p>
          <a:p>
            <a:r>
              <a:rPr lang="fr-FR" dirty="0" smtClean="0"/>
              <a:t>Set-alias –Name alias –value </a:t>
            </a:r>
            <a:r>
              <a:rPr lang="fr-FR" dirty="0" err="1" smtClean="0"/>
              <a:t>Commande_à_faciliter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7290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Manipulation des objets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10832" y="935270"/>
            <a:ext cx="8092188" cy="4642296"/>
          </a:xfrm>
        </p:spPr>
        <p:txBody>
          <a:bodyPr/>
          <a:lstStyle/>
          <a:p>
            <a:r>
              <a:rPr lang="en-US" dirty="0"/>
              <a:t> </a:t>
            </a:r>
            <a:endParaRPr lang="fr-FR" dirty="0"/>
          </a:p>
          <a:p>
            <a:r>
              <a:rPr lang="fr-FR" dirty="0" smtClean="0"/>
              <a:t>GET-PSDRIVE | WHERE-OBJECT {$_.FREE/1gb –gt 1} | </a:t>
            </a:r>
            <a:r>
              <a:rPr lang="fr-FR" dirty="0" err="1" smtClean="0"/>
              <a:t>foreach-object</a:t>
            </a:r>
            <a:r>
              <a:rPr lang="fr-FR" dirty="0" smtClean="0"/>
              <a:t> {</a:t>
            </a:r>
            <a:r>
              <a:rPr lang="fr-FR" dirty="0" err="1" smtClean="0"/>
              <a:t>write</a:t>
            </a:r>
            <a:r>
              <a:rPr lang="fr-FR" dirty="0" smtClean="0"/>
              <a:t>-host « DRIVE » $_.ROOT « size  </a:t>
            </a:r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 » $_.</a:t>
            </a:r>
            <a:r>
              <a:rPr lang="fr-FR" dirty="0" err="1" smtClean="0"/>
              <a:t>used</a:t>
            </a:r>
            <a:r>
              <a:rPr lang="fr-FR" dirty="0" smtClean="0"/>
              <a:t>}</a:t>
            </a:r>
          </a:p>
          <a:p>
            <a:endParaRPr lang="fr-FR" dirty="0" smtClean="0"/>
          </a:p>
          <a:p>
            <a:r>
              <a:rPr lang="fr-FR" dirty="0" smtClean="0"/>
              <a:t>ALIAS :</a:t>
            </a:r>
          </a:p>
          <a:p>
            <a:r>
              <a:rPr lang="fr-FR" dirty="0" smtClean="0"/>
              <a:t>FOREACH-OBJECT = %</a:t>
            </a:r>
          </a:p>
          <a:p>
            <a:endParaRPr lang="fr-FR" dirty="0"/>
          </a:p>
          <a:p>
            <a:r>
              <a:rPr lang="fr-FR" dirty="0" smtClean="0"/>
              <a:t>Manipuler les objets de :</a:t>
            </a:r>
          </a:p>
          <a:p>
            <a:r>
              <a:rPr lang="fr-FR" dirty="0" err="1" smtClean="0"/>
              <a:t>Get-childitem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95650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126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1459945"/>
            <a:ext cx="8092188" cy="1718419"/>
          </a:xfrm>
        </p:spPr>
        <p:txBody>
          <a:bodyPr/>
          <a:lstStyle/>
          <a:p>
            <a:r>
              <a:rPr lang="fr-FR" dirty="0" smtClean="0"/>
              <a:t>1. Introduction</a:t>
            </a:r>
          </a:p>
          <a:p>
            <a:endParaRPr lang="fr-FR" dirty="0" smtClean="0"/>
          </a:p>
          <a:p>
            <a:r>
              <a:rPr lang="fr-FR" dirty="0" smtClean="0"/>
              <a:t>2. Versions</a:t>
            </a:r>
          </a:p>
          <a:p>
            <a:endParaRPr lang="fr-FR" dirty="0" smtClean="0"/>
          </a:p>
          <a:p>
            <a:r>
              <a:rPr lang="fr-FR" dirty="0" smtClean="0"/>
              <a:t>3. Commandes De base et Syntaxe</a:t>
            </a:r>
          </a:p>
          <a:p>
            <a:endParaRPr lang="fr-FR" dirty="0"/>
          </a:p>
          <a:p>
            <a:r>
              <a:rPr lang="fr-FR" dirty="0" smtClean="0"/>
              <a:t>4.ExerciceS </a:t>
            </a:r>
            <a:r>
              <a:rPr lang="fr-FR" dirty="0" err="1" smtClean="0"/>
              <a:t>PratiqueS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414222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91051" y="1998928"/>
            <a:ext cx="677863" cy="292388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476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94612" y="967741"/>
            <a:ext cx="8092188" cy="464230"/>
          </a:xfrm>
        </p:spPr>
        <p:txBody>
          <a:bodyPr/>
          <a:lstStyle/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C’est Quoi?</a:t>
            </a:r>
          </a:p>
          <a:p>
            <a:pPr lvl="1" algn="l">
              <a:spcAft>
                <a:spcPts val="500"/>
              </a:spcAft>
            </a:pPr>
            <a:r>
              <a:rPr lang="fr-FR" sz="1300" b="1" cap="all" dirty="0"/>
              <a:t>-Un langage de Scripting en ligne de commande intégré directement à </a:t>
            </a:r>
            <a:r>
              <a:rPr lang="fr-FR" sz="1300" b="1" cap="all" dirty="0" smtClean="0"/>
              <a:t>Windows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40011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594612" y="2100465"/>
            <a:ext cx="8092188" cy="99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500"/>
              </a:spcAft>
              <a:buFont typeface="Arial"/>
              <a:buNone/>
              <a:defRPr sz="2000" b="1" kern="1200" cap="all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0" indent="0" algn="just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700" kern="1200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0" indent="0" algn="just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400" kern="1200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0" indent="0" algn="just" defTabSz="457200" rtl="0" eaLnBrk="1" latinLnBrk="0" hangingPunct="1">
              <a:spcBef>
                <a:spcPts val="0"/>
              </a:spcBef>
              <a:spcAft>
                <a:spcPts val="400"/>
              </a:spcAft>
              <a:buFont typeface="Arial"/>
              <a:buNone/>
              <a:defRPr sz="1400" kern="1200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0" indent="0" algn="just" defTabSz="457200" rtl="0" eaLnBrk="1" latinLnBrk="0" hangingPunct="1">
              <a:spcBef>
                <a:spcPts val="0"/>
              </a:spcBef>
              <a:buFont typeface="Arial"/>
              <a:buNone/>
              <a:defRPr sz="1000" kern="1200" spc="-1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POURQUOI ?</a:t>
            </a:r>
          </a:p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-Commandes Windows </a:t>
            </a:r>
          </a:p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-Scripting</a:t>
            </a:r>
          </a:p>
          <a:p>
            <a:pPr lvl="1" algn="l">
              <a:spcAft>
                <a:spcPts val="500"/>
              </a:spcAft>
            </a:pPr>
            <a:r>
              <a:rPr lang="fr-FR" sz="1300" b="1" cap="all" dirty="0" smtClean="0"/>
              <a:t>-automatisation</a:t>
            </a:r>
          </a:p>
        </p:txBody>
      </p:sp>
    </p:spTree>
    <p:extLst>
      <p:ext uri="{BB962C8B-B14F-4D97-AF65-F5344CB8AC3E}">
        <p14:creationId xmlns:p14="http://schemas.microsoft.com/office/powerpoint/2010/main" val="16672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400110"/>
          </a:xfrm>
        </p:spPr>
        <p:txBody>
          <a:bodyPr/>
          <a:lstStyle/>
          <a:p>
            <a:r>
              <a:rPr lang="fr-FR" dirty="0" smtClean="0"/>
              <a:t>Avant-</a:t>
            </a:r>
            <a:r>
              <a:rPr lang="fr-FR" dirty="0" err="1" smtClean="0"/>
              <a:t>Aprés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7" y="1490662"/>
            <a:ext cx="58388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VERSIONS</a:t>
            </a:r>
            <a:endParaRPr lang="fr-FR" sz="36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5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VERSIONS</a:t>
            </a:r>
            <a:endParaRPr lang="fr-FR" sz="2000" dirty="0"/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764764"/>
              </p:ext>
            </p:extLst>
          </p:nvPr>
        </p:nvGraphicFramePr>
        <p:xfrm>
          <a:off x="2311699" y="1425545"/>
          <a:ext cx="4343404" cy="1867588"/>
        </p:xfrm>
        <a:graphic>
          <a:graphicData uri="http://schemas.openxmlformats.org/drawingml/2006/table">
            <a:tbl>
              <a:tblPr/>
              <a:tblGrid>
                <a:gridCol w="2171702"/>
                <a:gridCol w="2171702"/>
              </a:tblGrid>
              <a:tr h="196335">
                <a:tc>
                  <a:txBody>
                    <a:bodyPr/>
                    <a:lstStyle/>
                    <a:p>
                      <a:r>
                        <a:rPr lang="fr-FR" sz="1000" b="1" dirty="0"/>
                        <a:t>Edition de Windows</a:t>
                      </a:r>
                      <a:endParaRPr lang="fr-FR" sz="1000" dirty="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/>
                        <a:t>Intégration de Powershell 2</a:t>
                      </a:r>
                      <a:endParaRPr lang="fr-FR" sz="100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3586">
                <a:tc>
                  <a:txBody>
                    <a:bodyPr/>
                    <a:lstStyle/>
                    <a:p>
                      <a:r>
                        <a:rPr lang="fr-FR" sz="1000" b="1" dirty="0"/>
                        <a:t>Windows XP</a:t>
                      </a:r>
                      <a:endParaRPr lang="fr-FR" sz="1000" dirty="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Service Pack 3 (KB)</a:t>
                      </a:r>
                      <a:br>
                        <a:rPr lang="fr-FR" sz="1000"/>
                      </a:br>
                      <a:endParaRPr lang="fr-FR" sz="100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3586">
                <a:tc>
                  <a:txBody>
                    <a:bodyPr/>
                    <a:lstStyle/>
                    <a:p>
                      <a:r>
                        <a:rPr lang="fr-FR" sz="1000" b="1" dirty="0"/>
                        <a:t>Windows Server 2003</a:t>
                      </a:r>
                      <a:endParaRPr lang="fr-FR" sz="1000" dirty="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Service Pack 2 (KB)</a:t>
                      </a:r>
                      <a:br>
                        <a:rPr lang="fr-FR" sz="1000"/>
                      </a:br>
                      <a:endParaRPr lang="fr-FR" sz="100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3586">
                <a:tc>
                  <a:txBody>
                    <a:bodyPr/>
                    <a:lstStyle/>
                    <a:p>
                      <a:r>
                        <a:rPr lang="fr-FR" sz="1000" b="1"/>
                        <a:t>Windows Vista</a:t>
                      </a:r>
                      <a:endParaRPr lang="fr-FR" sz="100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Service Pack 1 (KB)</a:t>
                      </a:r>
                      <a:br>
                        <a:rPr lang="fr-FR" sz="1000"/>
                      </a:br>
                      <a:endParaRPr lang="fr-FR" sz="100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335">
                <a:tc>
                  <a:txBody>
                    <a:bodyPr/>
                    <a:lstStyle/>
                    <a:p>
                      <a:r>
                        <a:rPr lang="fr-FR" sz="1000" b="1"/>
                        <a:t>Windows Server 2008</a:t>
                      </a:r>
                      <a:endParaRPr lang="fr-FR" sz="100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Natif</a:t>
                      </a:r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335">
                <a:tc>
                  <a:txBody>
                    <a:bodyPr/>
                    <a:lstStyle/>
                    <a:p>
                      <a:r>
                        <a:rPr lang="fr-FR" sz="1000" b="1"/>
                        <a:t>Windows 7</a:t>
                      </a:r>
                      <a:endParaRPr lang="fr-FR" sz="100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Natif</a:t>
                      </a:r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335">
                <a:tc>
                  <a:txBody>
                    <a:bodyPr/>
                    <a:lstStyle/>
                    <a:p>
                      <a:r>
                        <a:rPr lang="fr-FR" sz="1000" b="1"/>
                        <a:t>Windows Server 2008 R2</a:t>
                      </a:r>
                      <a:endParaRPr lang="fr-FR" sz="1000"/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Natif</a:t>
                      </a:r>
                    </a:p>
                  </a:txBody>
                  <a:tcPr marL="49084" marR="49084" marT="24542" marB="24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1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594612" y="363366"/>
            <a:ext cx="8092188" cy="307777"/>
          </a:xfrm>
        </p:spPr>
        <p:txBody>
          <a:bodyPr/>
          <a:lstStyle/>
          <a:p>
            <a:r>
              <a:rPr lang="fr-FR" sz="2000" dirty="0" smtClean="0"/>
              <a:t>VERSIONS</a:t>
            </a:r>
            <a:endParaRPr lang="fr-FR" sz="20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789387" y="-622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Versions:</a:t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" y="78829"/>
            <a:ext cx="9041524" cy="4623984"/>
          </a:xfrm>
        </p:spPr>
      </p:pic>
    </p:spTree>
    <p:extLst>
      <p:ext uri="{BB962C8B-B14F-4D97-AF65-F5344CB8AC3E}">
        <p14:creationId xmlns:p14="http://schemas.microsoft.com/office/powerpoint/2010/main" val="270703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542516"/>
            <a:ext cx="7772400" cy="569387"/>
          </a:xfrm>
        </p:spPr>
        <p:txBody>
          <a:bodyPr/>
          <a:lstStyle/>
          <a:p>
            <a:r>
              <a:rPr lang="fr-FR" dirty="0" smtClean="0"/>
              <a:t>COMMANDES DE BASE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4015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par défaut">
  <a:themeElements>
    <a:clrScheme name="RTE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6D9"/>
      </a:accent1>
      <a:accent2>
        <a:srgbClr val="EC775C"/>
      </a:accent2>
      <a:accent3>
        <a:srgbClr val="00518B"/>
      </a:accent3>
      <a:accent4>
        <a:srgbClr val="DC0059"/>
      </a:accent4>
      <a:accent5>
        <a:srgbClr val="38B6BC"/>
      </a:accent5>
      <a:accent6>
        <a:srgbClr val="574C52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par défaut.thmx</Template>
  <TotalTime>8209</TotalTime>
  <Words>289</Words>
  <Application>Microsoft Office PowerPoint</Application>
  <PresentationFormat>Affichage à l'écran (16:9)</PresentationFormat>
  <Paragraphs>117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ArialMT</vt:lpstr>
      <vt:lpstr>Calibri</vt:lpstr>
      <vt:lpstr>Verdana</vt:lpstr>
      <vt:lpstr>Thème par défaut</vt:lpstr>
      <vt:lpstr>Présentation PowerPoint</vt:lpstr>
      <vt:lpstr>Présentation PowerPoint</vt:lpstr>
      <vt:lpstr>Introduction</vt:lpstr>
      <vt:lpstr>Présentation PowerPoint</vt:lpstr>
      <vt:lpstr>Présentation PowerPoint</vt:lpstr>
      <vt:lpstr>VERSIONS</vt:lpstr>
      <vt:lpstr>Présentation PowerPoint</vt:lpstr>
      <vt:lpstr>Présentation PowerPoint</vt:lpstr>
      <vt:lpstr>COMMANDES DE BASE</vt:lpstr>
      <vt:lpstr>Présentation PowerPoint</vt:lpstr>
      <vt:lpstr>Présentation PowerPoint</vt:lpstr>
      <vt:lpstr>Présentation PowerPoint</vt:lpstr>
      <vt:lpstr>EXERCICE</vt:lpstr>
      <vt:lpstr>Présentation PowerPoint</vt:lpstr>
      <vt:lpstr>Présentation PowerPoint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 S</dc:creator>
  <cp:lastModifiedBy>KAROUI Seif</cp:lastModifiedBy>
  <cp:revision>594</cp:revision>
  <dcterms:created xsi:type="dcterms:W3CDTF">2016-12-28T11:42:57Z</dcterms:created>
  <dcterms:modified xsi:type="dcterms:W3CDTF">2018-02-16T14:16:26Z</dcterms:modified>
</cp:coreProperties>
</file>